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7" r:id="rId4"/>
    <p:sldId id="258" r:id="rId5"/>
    <p:sldId id="259" r:id="rId6"/>
    <p:sldId id="289" r:id="rId7"/>
    <p:sldId id="260" r:id="rId8"/>
    <p:sldId id="269" r:id="rId9"/>
    <p:sldId id="287" r:id="rId10"/>
    <p:sldId id="270" r:id="rId11"/>
    <p:sldId id="288" r:id="rId12"/>
    <p:sldId id="271" r:id="rId13"/>
    <p:sldId id="273" r:id="rId14"/>
    <p:sldId id="274" r:id="rId15"/>
    <p:sldId id="262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63" r:id="rId28"/>
    <p:sldId id="264" r:id="rId29"/>
    <p:sldId id="265" r:id="rId3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94" d="100"/>
          <a:sy n="94" d="100"/>
        </p:scale>
        <p:origin x="1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825D88F6-C868-4640-ABF7-D03E8CA96612}" type="slidenum">
              <a:t>‹Nr.›</a:t>
            </a:fld>
            <a:endParaRPr lang="es-ES" sz="14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A3364-F446-4B1B-B0CD-BF4C296D7334}" type="datetimeFigureOut">
              <a:rPr lang="en-US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83040-11A4-494F-BFE3-486011CDD2D0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31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48181-DF87-45E9-B9A3-759F7B255C2C}" type="datetimeFigureOut">
              <a:rPr lang="en-US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9" name="Notes Placeholder 8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s-ES"/>
          </a:p>
        </p:txBody>
      </p:sp>
      <p:sp>
        <p:nvSpPr>
          <p:cNvPr id="10" name="Header Placeholder 9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1" name="Date Placeholder 10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2" name="Footer Placeholder 11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13" name="Slide Number Placeholder 12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7AC74A9-1978-4C59-90E6-739ABC36C824}" type="slidenum">
              <a:t>‹Nr.›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85C99-2713-481D-9429-7AF03B7A7DD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0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s-E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D56B07-3F32-4BC0-881C-C6E6B3A2D481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6751B-82F9-4C1C-BA5E-4B3A9D356A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12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46813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3346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87808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4189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66869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7205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585032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651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9069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94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52076-9E80-47B1-8F91-FFDE7E6B138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C1356F-571C-4080-8CC7-756CBB029A7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90054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2411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663129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01950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32374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39462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17D40-91FF-4470-8750-6FF3B1F676C9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5D72D-76AC-43EC-A4B4-771DDFB957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2978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7564BE-C68A-46D5-BF3D-E8040E6CDB4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41581B-9079-4E36-A295-C71C0BC6E96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57788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6F77BD-F3E1-48D8-AFAA-597AD7C47B0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41F404-13E4-4A07-8427-962A159616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7000" y="812520"/>
            <a:ext cx="5345280" cy="400895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86797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7FC0CA-8F3C-4B75-A599-49C3021E3DC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ED3CB-D954-4552-A04B-8A90B7F492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/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1141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F3CB8-63CE-4C3B-B595-5DA49A0AE453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BEB01-D791-4471-AB52-CCD15DCAC58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31955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C62943-189A-47E6-9119-F2BE89D70762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FC3B6-F9D3-4E8B-A483-716F6BC6EC5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1027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ED8F3-97B7-4117-A873-2225BBDDF294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5BFE5-1587-47A4-A588-205AE7D4E7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86869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4708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765960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3190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281488" y="0"/>
            <a:ext cx="3276600" cy="53657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D48181-DF87-45E9-B9A3-759F7B255C2C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4/26/17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F87350-0654-49E5-B65A-114F5E68E8B5}" type="slidenum">
              <a:rPr kumimoji="0" lang="es-E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A40DE-25CE-4933-AA3C-B48421478E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56000" y="5078520"/>
            <a:ext cx="6047640" cy="4811040"/>
          </a:xfr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endParaRPr lang="es-ES" sz="2810">
              <a:latin typeface="Source Sans Pro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821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7B64C1B3-73AC-4D5F-8B1E-41D916644F3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11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999" y="1769040"/>
            <a:ext cx="9071640" cy="438444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29E1EB64-EC85-41A5-9F3B-C547604F27F2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2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E57D113B-65D0-4895-9950-5488AE5FEEB3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559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BE2D368-AB42-4150-847B-18CC2DC468E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015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D038D507-879C-4CD7-836D-8E48B4DCD5D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545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6647CB1E-0D64-42B4-801D-6B405DD3FF9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4683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3" y="1979613"/>
            <a:ext cx="4603750" cy="5040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7811155-A2B3-416D-A1FD-CEAFA6AA6635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6403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0919E228-478D-4282-B77D-569B20D8B8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4757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B615243E-F772-4058-B940-A28BA25AFEB7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9437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5530B21E-3122-4103-B72F-82E3E36C0CE0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35976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223A1C64-044C-4194-A81B-32E78D3D595C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73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10AD1BE6-A7B3-4E57-AA63-9A912719DA6E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717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3351E14-2599-4323-926B-9228571397F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9442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000" y="1980000"/>
            <a:ext cx="9360000" cy="50400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9AA5C442-17C9-4273-912B-0664B04CF99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871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80288" y="301625"/>
            <a:ext cx="2339975" cy="671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7525" cy="6718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0000" y="7200000"/>
            <a:ext cx="2880000" cy="36000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0000" y="7200000"/>
            <a:ext cx="3240000" cy="36000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000" y="6803999"/>
            <a:ext cx="720000" cy="720000"/>
          </a:xfrm>
        </p:spPr>
        <p:txBody>
          <a:bodyPr/>
          <a:lstStyle/>
          <a:p>
            <a:pPr lvl="0"/>
            <a:fld id="{ED1BA908-8FF2-4A44-8EC0-104ADADF3EA6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80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6AB383B7-B3C6-47A4-9659-CE8798F1C458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F66355C3-FC67-4E3B-AB8F-3F9BEAC0269D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851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9BCC7425-E764-4155-8A87-C9A3939F2EA9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62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A0860C4C-590F-4DD2-9537-19CE57DA8E14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97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1DFD4D6-D895-4DE5-B962-4816FF78BBDF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90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5674FB22-8710-4B4B-AE39-75D8A025BB61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97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3999" y="6887160"/>
            <a:ext cx="234828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47360" y="6887160"/>
            <a:ext cx="3195000" cy="521280"/>
          </a:xfrm>
        </p:spPr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27360" y="6887160"/>
            <a:ext cx="2348280" cy="521280"/>
          </a:xfrm>
        </p:spPr>
        <p:txBody>
          <a:bodyPr/>
          <a:lstStyle/>
          <a:p>
            <a:pPr lvl="0"/>
            <a:fld id="{D951528B-889D-4EA1-B8FD-69D27F16679A}" type="slidenum"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30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04A87"/>
            </a:gs>
            <a:gs pos="100000">
              <a:srgbClr val="729FCF"/>
            </a:gs>
          </a:gsLst>
          <a:lin ang="45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s-E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s-E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2B25147-A685-4790-AD87-5F13AE41ED4B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hangingPunct="0">
        <a:tabLst/>
        <a:defRPr lang="es-E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rtl="0" hangingPunct="0">
        <a:spcBef>
          <a:spcPts val="1417"/>
        </a:spcBef>
        <a:spcAft>
          <a:spcPts val="0"/>
        </a:spcAft>
        <a:tabLst/>
        <a:defRPr lang="es-E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>
            <a:spLocks noMove="1" noResize="1"/>
          </p:cNvSpPr>
          <p:nvPr/>
        </p:nvSpPr>
        <p:spPr>
          <a:xfrm>
            <a:off x="0" y="7200000"/>
            <a:ext cx="10080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0" y="0"/>
            <a:ext cx="10080000" cy="162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C3E50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4" name="Title Placeholder 3"/>
          <p:cNvSpPr txBox="1">
            <a:spLocks noGrp="1"/>
          </p:cNvSpPr>
          <p:nvPr>
            <p:ph type="title"/>
          </p:nvPr>
        </p:nvSpPr>
        <p:spPr>
          <a:xfrm>
            <a:off x="360000" y="301320"/>
            <a:ext cx="9360000" cy="958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endParaRPr lang="es-E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1"/>
          </p:nvPr>
        </p:nvSpPr>
        <p:spPr>
          <a:xfrm>
            <a:off x="360000" y="1980000"/>
            <a:ext cx="936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Date Placeholder 5"/>
          <p:cNvSpPr txBox="1">
            <a:spLocks noGrp="1"/>
          </p:cNvSpPr>
          <p:nvPr>
            <p:ph type="dt" sz="half" idx="2"/>
          </p:nvPr>
        </p:nvSpPr>
        <p:spPr>
          <a:xfrm>
            <a:off x="360000" y="720000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l" rtl="0" hangingPunct="0">
              <a:buNone/>
              <a:tabLst/>
              <a:defRPr lang="en-U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3"/>
          </p:nvPr>
        </p:nvSpPr>
        <p:spPr>
          <a:xfrm>
            <a:off x="3420000" y="7200000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endParaRPr lang="es-ES"/>
          </a:p>
        </p:txBody>
      </p:sp>
      <p:sp>
        <p:nvSpPr>
          <p:cNvPr id="8" name="Freeform: Shape 7"/>
          <p:cNvSpPr/>
          <p:nvPr/>
        </p:nvSpPr>
        <p:spPr>
          <a:xfrm>
            <a:off x="9270000" y="6894000"/>
            <a:ext cx="540000" cy="54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1ABC9C"/>
          </a:solidFill>
          <a:ln>
            <a:noFill/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rtl="0" hangingPunct="0">
              <a:buNone/>
              <a:tabLst/>
            </a:pPr>
            <a:endParaRPr lang="es-ES" sz="1800" b="1" kern="1200">
              <a:solidFill>
                <a:srgbClr val="FFFFFF"/>
              </a:solidFill>
              <a:latin typeface="Source Sans Pro Black" pitchFamily="34"/>
              <a:ea typeface="源ノ角ゴシック Heavy" pitchFamily="2"/>
              <a:cs typeface="DejaVu Sans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4"/>
          </p:nvPr>
        </p:nvSpPr>
        <p:spPr>
          <a:xfrm>
            <a:off x="9180000" y="6803999"/>
            <a:ext cx="720000" cy="7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>
            <a:lvl1pPr lvl="0" algn="ctr" rtl="0" hangingPunct="0">
              <a:buNone/>
              <a:tabLst/>
              <a:defRPr lang="es-ES" sz="1800" b="1" kern="1200">
                <a:solidFill>
                  <a:srgbClr val="FFFFFF"/>
                </a:solidFill>
                <a:latin typeface="Source Sans Pro Black" pitchFamily="34"/>
                <a:ea typeface="源ノ角ゴシック Heavy" pitchFamily="2"/>
                <a:cs typeface="DejaVu Sans" pitchFamily="2"/>
              </a:defRPr>
            </a:lvl1pPr>
          </a:lstStyle>
          <a:p>
            <a:pPr lvl="0"/>
            <a:fld id="{518F63CD-5D24-4E55-A391-826A4C619F29}" type="slidenum">
              <a:t>‹Nr.›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1">
        <a:tabLst/>
        <a:defRPr lang="es-ES" sz="3600" b="1" i="0" u="none" strike="noStrike" kern="1200" cap="none">
          <a:ln>
            <a:noFill/>
          </a:ln>
          <a:solidFill>
            <a:srgbClr val="FFFFFF"/>
          </a:solidFill>
          <a:latin typeface="Source Sans Pro Black" pitchFamily="34"/>
        </a:defRPr>
      </a:lvl1pPr>
    </p:titleStyle>
    <p:bodyStyle>
      <a:lvl1pPr marL="0" marR="0" indent="0" rtl="0" hangingPunct="1">
        <a:spcBef>
          <a:spcPts val="0"/>
        </a:spcBef>
        <a:spcAft>
          <a:spcPts val="1414"/>
        </a:spcAft>
        <a:tabLst/>
        <a:defRPr lang="es-ES" sz="3200" b="1" i="0" u="none" strike="noStrike" kern="1200" cap="none">
          <a:ln>
            <a:noFill/>
          </a:ln>
          <a:solidFill>
            <a:srgbClr val="2C3E50"/>
          </a:solidFill>
          <a:latin typeface="Source Sans Pro Semibold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eclipse.org/kepler/index.jsp?topic=/org.eclipse.wb.doc.user/html/userinterface/design_view.html" TargetMode="External"/><Relationship Id="rId4" Type="http://schemas.openxmlformats.org/officeDocument/2006/relationships/hyperlink" Target="https://eclipse.org/windowbuilder/" TargetMode="External"/><Relationship Id="rId5" Type="http://schemas.openxmlformats.org/officeDocument/2006/relationships/hyperlink" Target="http://www.eclipse.org/proposals/tools.windowbuilder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0100881677/PAI-WindowBuilder.git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clipse.org/windowbuilder/download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177840"/>
            <a:ext cx="9071640" cy="1262160"/>
          </a:xfrm>
        </p:spPr>
        <p:txBody>
          <a:bodyPr/>
          <a:lstStyle/>
          <a:p>
            <a:pPr lvl="0"/>
            <a:r>
              <a:rPr lang="es-ES" sz="4800"/>
              <a:t>WindowBuilder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80000" y="1944000"/>
            <a:ext cx="2437920" cy="24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490440" y="2290319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6000" y="5181840"/>
            <a:ext cx="4098023" cy="141816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Guillermo Esquivel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Nicolás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Hernández González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s-ES" sz="1800" b="0" i="0" u="none" strike="noStrike" kern="1200" cap="none" dirty="0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s-ES" sz="1800" b="0" i="0" u="none" strike="noStrike" kern="1200" cap="none" dirty="0" smtClean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Programación </a:t>
            </a:r>
            <a:r>
              <a:rPr lang="es-ES" sz="1800" b="0" i="0" u="none" strike="noStrike" kern="1200" cap="none" dirty="0">
                <a:ln>
                  <a:noFill/>
                </a:ln>
                <a:latin typeface="Liberation Sans" pitchFamily="18"/>
                <a:ea typeface="Droid Sans Fallback" pitchFamily="2"/>
                <a:cs typeface="FreeSans" pitchFamily="2"/>
              </a:rPr>
              <a:t>de Aplicaciones Interactivas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9210" y="2143630"/>
            <a:ext cx="4171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_tradnl" sz="2400" dirty="0"/>
              <a:t>To set </a:t>
            </a:r>
            <a:r>
              <a:rPr lang="es-ES_tradnl" sz="2400" dirty="0" err="1"/>
              <a:t>layout</a:t>
            </a:r>
            <a:r>
              <a:rPr lang="es-ES_tradnl" sz="2400" dirty="0"/>
              <a:t>, </a:t>
            </a:r>
            <a:r>
              <a:rPr lang="es-ES_tradnl" sz="2400" dirty="0" err="1"/>
              <a:t>right</a:t>
            </a:r>
            <a:r>
              <a:rPr lang="es-ES_tradnl" sz="2400" dirty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window</a:t>
            </a:r>
            <a:r>
              <a:rPr lang="es-ES_tradnl" sz="2400" dirty="0"/>
              <a:t> </a:t>
            </a:r>
            <a:r>
              <a:rPr lang="es-ES_tradnl" sz="2400" dirty="0" err="1"/>
              <a:t>frame</a:t>
            </a:r>
            <a:r>
              <a:rPr lang="es-ES_tradnl" sz="2400" dirty="0"/>
              <a:t> and </a:t>
            </a:r>
            <a:r>
              <a:rPr lang="es-ES_tradnl" sz="2400" dirty="0" err="1"/>
              <a:t>select</a:t>
            </a:r>
            <a:r>
              <a:rPr lang="es-ES_tradnl" sz="2400" dirty="0"/>
              <a:t> " set </a:t>
            </a:r>
            <a:r>
              <a:rPr lang="es-ES_tradnl" sz="2400" dirty="0" err="1"/>
              <a:t>layout</a:t>
            </a:r>
            <a:r>
              <a:rPr lang="es-ES_tradnl" sz="2400" dirty="0"/>
              <a:t> " and </a:t>
            </a:r>
            <a:r>
              <a:rPr lang="es-ES_tradnl" sz="2400" dirty="0" err="1"/>
              <a:t>select</a:t>
            </a:r>
            <a:r>
              <a:rPr lang="es-ES_tradnl" sz="2400" dirty="0"/>
              <a:t>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appropriate</a:t>
            </a:r>
            <a:r>
              <a:rPr lang="es-ES_tradnl" sz="2400" dirty="0"/>
              <a:t> </a:t>
            </a:r>
            <a:r>
              <a:rPr lang="es-ES_tradnl" sz="2400" dirty="0" err="1"/>
              <a:t>layout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12" y="2143630"/>
            <a:ext cx="4610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3956" y="1928113"/>
            <a:ext cx="27830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2C3E50"/>
              </a:buClr>
              <a:buSzPct val="45000"/>
            </a:pP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Palette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edit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their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properties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using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974" y="1751774"/>
            <a:ext cx="6844036" cy="51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87728" y="1844217"/>
            <a:ext cx="825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handler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various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widgets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provide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behavior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50153" y="1843034"/>
            <a:ext cx="932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If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new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Composite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or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Jpanel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can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embed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another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using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Choose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command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32" y="2892385"/>
            <a:ext cx="4867323" cy="43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1988" y="2082939"/>
            <a:ext cx="4941458" cy="3007676"/>
          </a:xfrm>
        </p:spPr>
        <p:txBody>
          <a:bodyPr/>
          <a:lstStyle/>
          <a:p>
            <a:pPr marL="285750" lvl="0" indent="-28575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WYSIWYG visual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designer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and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editin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1988" y="1937982"/>
            <a:ext cx="4941458" cy="3007676"/>
          </a:xfrm>
        </p:spPr>
        <p:txBody>
          <a:bodyPr/>
          <a:lstStyle/>
          <a:p>
            <a:pPr marL="285750" lvl="0" indent="-28575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Flexibility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and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consistency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across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frameworks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2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1988" y="2082939"/>
            <a:ext cx="4941458" cy="3007676"/>
          </a:xfrm>
        </p:spPr>
        <p:txBody>
          <a:bodyPr/>
          <a:lstStyle/>
          <a:p>
            <a:pPr marL="285750" lvl="0" indent="-28575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Bi-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directional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code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generation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(round-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trip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editing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)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1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1988" y="2082939"/>
            <a:ext cx="4941458" cy="3007676"/>
          </a:xfrm>
        </p:spPr>
        <p:txBody>
          <a:bodyPr/>
          <a:lstStyle/>
          <a:p>
            <a:pPr marL="285750" lvl="0" indent="-28575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Drag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-and-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drop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 dirty="0" err="1"/>
              <a:t>Features</a:t>
            </a:r>
            <a:endParaRPr lang="es-E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71988" y="2082939"/>
            <a:ext cx="4941458" cy="3007676"/>
          </a:xfrm>
        </p:spPr>
        <p:txBody>
          <a:bodyPr/>
          <a:lstStyle/>
          <a:p>
            <a:pPr marL="285750" lvl="0" indent="-28575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Wizards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and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templates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5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891871"/>
            <a:ext cx="4941458" cy="53743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Reverse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engineering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Calibri" charset="0"/>
                <a:cs typeface="Calibri" charset="0"/>
              </a:rPr>
              <a:t>capabilities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503661"/>
            <a:ext cx="9360000" cy="553998"/>
          </a:xfrm>
        </p:spPr>
        <p:txBody>
          <a:bodyPr>
            <a:spAutoFit/>
          </a:bodyPr>
          <a:lstStyle/>
          <a:p>
            <a:pPr lvl="0"/>
            <a:r>
              <a:rPr lang="es-ES" dirty="0" err="1" smtClean="0"/>
              <a:t>Index</a:t>
            </a:r>
            <a:endParaRPr lang="es-ES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936000" y="1658520"/>
            <a:ext cx="4680000" cy="822960"/>
          </a:xfrm>
        </p:spPr>
        <p:txBody>
          <a:bodyPr anchor="ctr"/>
          <a:lstStyle/>
          <a:p>
            <a:pPr lvl="0" algn="l" hangingPunct="0"/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What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will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we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talk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 </a:t>
            </a:r>
            <a:r>
              <a:rPr lang="es-ES" sz="2800" b="0" dirty="0" err="1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about</a:t>
            </a:r>
            <a:r>
              <a:rPr lang="es-ES" sz="2800" b="0" dirty="0">
                <a:solidFill>
                  <a:srgbClr val="800000"/>
                </a:solidFill>
                <a:effectLst>
                  <a:outerShdw dist="17961" dir="2700000">
                    <a:scrgbClr r="0" g="0" b="0"/>
                  </a:outerShdw>
                </a:effectLst>
                <a:latin typeface="Source Sans Pro" pitchFamily="34"/>
              </a:rPr>
              <a:t>?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135558" y="2481480"/>
            <a:ext cx="85844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What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How</a:t>
            </a:r>
            <a:r>
              <a:rPr lang="es-ES_tradnl" sz="2400" dirty="0" smtClean="0"/>
              <a:t> to </a:t>
            </a:r>
            <a:r>
              <a:rPr lang="es-ES_tradnl" sz="2400" dirty="0" err="1" smtClean="0"/>
              <a:t>install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WindowBuilder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smtClean="0"/>
              <a:t>Short </a:t>
            </a:r>
            <a:r>
              <a:rPr lang="es-ES_tradnl" sz="2400" dirty="0" err="1" smtClean="0"/>
              <a:t>introduction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for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quick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start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Distribution</a:t>
            </a:r>
            <a:r>
              <a:rPr lang="es-ES_tradnl" sz="2400" dirty="0" smtClean="0"/>
              <a:t> of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window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Wizards</a:t>
            </a:r>
            <a:endParaRPr lang="es-ES_tradnl" sz="2400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Layout</a:t>
            </a:r>
            <a:r>
              <a:rPr lang="es-ES_tradnl" sz="2400" dirty="0" smtClean="0"/>
              <a:t> Managers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_tradnl" sz="2400" dirty="0" err="1" smtClean="0"/>
              <a:t>Exmples</a:t>
            </a:r>
            <a:endParaRPr lang="es-ES_tradnl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705970"/>
            <a:ext cx="601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Localization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 and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Internationalization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5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910687"/>
            <a:ext cx="450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Minimal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code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changes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867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69743"/>
            <a:ext cx="450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Morphing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tools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681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01504"/>
            <a:ext cx="450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Factories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93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56095"/>
            <a:ext cx="450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Data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Binding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Features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8" y="1869743"/>
            <a:ext cx="61424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Auto-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discovery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of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Uisupported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ea typeface="Calibri" charset="0"/>
                <a:cs typeface="Calibri" charset="0"/>
              </a:rPr>
              <a:t>frameworks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ea typeface="Calibri" charset="0"/>
              <a:cs typeface="Calibri" charset="0"/>
            </a:endParaRP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17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Wizards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marL="457200" lvl="0" indent="-4572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b="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Swing</a:t>
            </a: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JPanel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JDialog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JApplet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JInternalFrame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14400" lvl="2" indent="-45720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Automatic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Data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Binding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Bibliography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>
                <a:hlinkClick r:id="rId3"/>
              </a:rPr>
              <a:t>Help eclipse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>
                <a:hlinkClick r:id="rId4"/>
              </a:rPr>
              <a:t>Eclipse windowBuilder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>
                <a:hlinkClick r:id="rId5"/>
              </a:rPr>
              <a:t>Eclipse proposals windowBuilder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/>
          <a:lstStyle/>
          <a:p>
            <a:pPr lvl="0"/>
            <a:r>
              <a:rPr lang="es-ES"/>
              <a:t>END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88000" y="1872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dirty="0">
                <a:solidFill>
                  <a:srgbClr val="800000"/>
                </a:solidFill>
              </a:rPr>
              <a:t>THANKS!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You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can </a:t>
            </a:r>
            <a:r>
              <a:rPr lang="es-ES" sz="2400" dirty="0" err="1">
                <a:solidFill>
                  <a:srgbClr val="FF6600"/>
                </a:solidFill>
              </a:rPr>
              <a:t>find</a:t>
            </a:r>
            <a:r>
              <a:rPr lang="es-ES" sz="2400" dirty="0">
                <a:solidFill>
                  <a:srgbClr val="FF6600"/>
                </a:solidFill>
              </a:rPr>
              <a:t> as alu0100881677 &amp; </a:t>
            </a:r>
            <a:r>
              <a:rPr lang="es-ES" sz="2400" dirty="0" smtClean="0">
                <a:solidFill>
                  <a:srgbClr val="FF6600"/>
                </a:solidFill>
              </a:rPr>
              <a:t>alu0100898293</a:t>
            </a:r>
          </a:p>
          <a:p>
            <a:pPr lvl="0">
              <a:buClr>
                <a:srgbClr val="2C3E50"/>
              </a:buClr>
              <a:buSzPct val="45000"/>
            </a:pPr>
            <a:r>
              <a:rPr lang="es-ES" sz="2400" dirty="0" smtClean="0">
                <a:solidFill>
                  <a:srgbClr val="FF6600"/>
                </a:solidFill>
              </a:rPr>
              <a:t>	</a:t>
            </a:r>
            <a:r>
              <a:rPr lang="es-ES" sz="2400" dirty="0" err="1" smtClean="0">
                <a:solidFill>
                  <a:srgbClr val="FF6600"/>
                </a:solidFill>
              </a:rPr>
              <a:t>Slides</a:t>
            </a:r>
            <a:r>
              <a:rPr lang="es-ES" sz="2400" dirty="0" smtClean="0">
                <a:solidFill>
                  <a:srgbClr val="FF6600"/>
                </a:solidFill>
              </a:rPr>
              <a:t> </a:t>
            </a:r>
            <a:r>
              <a:rPr lang="es-ES" sz="2400" dirty="0">
                <a:solidFill>
                  <a:srgbClr val="FF6600"/>
                </a:solidFill>
              </a:rPr>
              <a:t>and </a:t>
            </a:r>
            <a:r>
              <a:rPr lang="es-ES" sz="2400" dirty="0" err="1">
                <a:solidFill>
                  <a:srgbClr val="FF6600"/>
                </a:solidFill>
              </a:rPr>
              <a:t>code</a:t>
            </a:r>
            <a:r>
              <a:rPr lang="es-ES" sz="2400" dirty="0">
                <a:solidFill>
                  <a:srgbClr val="FF6600"/>
                </a:solidFill>
              </a:rPr>
              <a:t> at </a:t>
            </a:r>
            <a:r>
              <a:rPr lang="es-ES" sz="2400" u="sng" dirty="0">
                <a:solidFill>
                  <a:srgbClr val="00CCFF"/>
                </a:solidFill>
                <a:hlinkClick r:id="rId3"/>
              </a:rPr>
              <a:t>Github </a:t>
            </a:r>
            <a:r>
              <a:rPr lang="es-ES" sz="2400" u="sng" dirty="0" smtClean="0">
                <a:solidFill>
                  <a:srgbClr val="00CCFF"/>
                </a:solidFill>
                <a:hlinkClick r:id="rId3"/>
              </a:rPr>
              <a:t>repo</a:t>
            </a:r>
            <a:endParaRPr lang="es-ES" sz="2400" u="sng" dirty="0" smtClean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endParaRPr lang="es-ES" sz="2400" u="sng" dirty="0">
              <a:solidFill>
                <a:srgbClr val="00CCFF"/>
              </a:solidFill>
            </a:endParaRPr>
          </a:p>
          <a:p>
            <a:pPr lvl="0">
              <a:buClr>
                <a:srgbClr val="2C3E50"/>
              </a:buClr>
              <a:buSzPct val="45000"/>
            </a:pPr>
            <a:r>
              <a:rPr lang="es-ES" sz="2600" dirty="0" err="1" smtClean="0">
                <a:solidFill>
                  <a:srgbClr val="800000"/>
                </a:solidFill>
              </a:rPr>
              <a:t>Any</a:t>
            </a:r>
            <a:r>
              <a:rPr lang="es-ES" sz="2600" dirty="0" smtClean="0">
                <a:solidFill>
                  <a:srgbClr val="800000"/>
                </a:solidFill>
              </a:rPr>
              <a:t> </a:t>
            </a:r>
            <a:r>
              <a:rPr lang="es-ES" sz="2600" dirty="0" err="1">
                <a:solidFill>
                  <a:srgbClr val="800000"/>
                </a:solidFill>
              </a:rPr>
              <a:t>Question</a:t>
            </a:r>
            <a:r>
              <a:rPr lang="es-ES" sz="2600" dirty="0">
                <a:solidFill>
                  <a:srgbClr val="800000"/>
                </a:solidFill>
              </a:rPr>
              <a:t>?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endParaRPr lang="es-ES" dirty="0">
              <a:solidFill>
                <a:srgbClr val="80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2400" y="4896000"/>
            <a:ext cx="3720960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9071640" cy="1262160"/>
          </a:xfrm>
        </p:spPr>
        <p:txBody>
          <a:bodyPr/>
          <a:lstStyle/>
          <a:p>
            <a:pPr lvl="0"/>
            <a:r>
              <a:rPr lang="es-ES"/>
              <a:t>What is WindowBuilder?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22079" y="1846800"/>
            <a:ext cx="2653560" cy="2101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503999" y="2435432"/>
            <a:ext cx="5978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Java GUI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Makes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easy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creating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complicated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windows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Visual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Designer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and Java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Drag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-and-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Drop</a:t>
            </a:r>
            <a:endParaRPr lang="es-ES_tradnl" sz="2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Add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event</a:t>
            </a:r>
            <a:r>
              <a:rPr lang="es-ES_tradnl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handlers</a:t>
            </a:r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 dirty="0" err="1"/>
              <a:t>Installation</a:t>
            </a:r>
            <a:endParaRPr lang="es-E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32000" y="1769040"/>
            <a:ext cx="9216000" cy="5646960"/>
          </a:xfrm>
        </p:spPr>
        <p:txBody>
          <a:bodyPr/>
          <a:lstStyle/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Eclipse,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Help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&gt;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Install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17961" dir="2700000">
                    <a:scrgbClr r="0" g="0" b="0"/>
                  </a:outerShdw>
                </a:effectLst>
                <a:latin typeface="+mn-lt"/>
              </a:rPr>
              <a:t> New Software…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Get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proper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link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from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hlinkClick r:id="rId3"/>
              </a:rPr>
              <a:t>http://www.eclipse.org/windowbuilder/download.php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Available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Software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dialog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,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enter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product's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update site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location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and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select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items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continue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Next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confirm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installation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Accept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license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agreement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Click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Finish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   </a:t>
            </a:r>
          </a:p>
          <a:p>
            <a:pPr marL="342900" lvl="0" indent="-342900">
              <a:buClr>
                <a:srgbClr val="2C3E50"/>
              </a:buClr>
              <a:buSzPct val="45000"/>
              <a:buFont typeface="Arial" charset="0"/>
              <a:buChar char="•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Restart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Eclipse.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60000" y="301320"/>
            <a:ext cx="9360000" cy="958680"/>
          </a:xfrm>
        </p:spPr>
        <p:txBody>
          <a:bodyPr>
            <a:spAutoFit/>
          </a:bodyPr>
          <a:lstStyle/>
          <a:p>
            <a:pPr lvl="0"/>
            <a:r>
              <a:rPr lang="es-ES"/>
              <a:t>Distribution of the window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60000" y="1980000"/>
            <a:ext cx="9360000" cy="5040000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Design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Source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lvl="0">
              <a:buClr>
                <a:srgbClr val="2C3E50"/>
              </a:buClr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Structure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View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Tree</a:t>
            </a:r>
          </a:p>
          <a:p>
            <a:pPr marL="457200" lvl="2" indent="0">
              <a:spcBef>
                <a:spcPts val="0"/>
              </a:spcBef>
              <a:spcAft>
                <a:spcPts val="1414"/>
              </a:spcAft>
              <a:buClr>
                <a:srgbClr val="2C3E50"/>
              </a:buClr>
              <a:buSzPct val="75000"/>
              <a:buFont typeface="StarSymbol"/>
              <a:buChar char="–"/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Property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Pane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Palette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Toolbar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Context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Menu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54320" y="1905480"/>
            <a:ext cx="5377680" cy="42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59819" y="1903800"/>
            <a:ext cx="9360000" cy="443615"/>
          </a:xfrm>
        </p:spPr>
        <p:txBody>
          <a:bodyPr/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Create</a:t>
            </a:r>
            <a:r>
              <a:rPr lang="es-ES" sz="24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 new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using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appropriate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project</a:t>
            </a:r>
            <a:r>
              <a:rPr lang="es-E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s-ES"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wizard</a:t>
            </a:r>
            <a:endParaRPr lang="es-ES" sz="2400" b="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32" y="2626535"/>
            <a:ext cx="6852405" cy="392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7728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class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wizard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GUI </a:t>
            </a:r>
            <a:r>
              <a:rPr lang="es-ES" sz="24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window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2" y="2501014"/>
            <a:ext cx="7816315" cy="442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03999" y="1832014"/>
            <a:ext cx="85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2C3E50"/>
              </a:buClr>
              <a:buSzPct val="45000"/>
            </a:pPr>
            <a:r>
              <a:rPr lang="es-ES_tradnl" sz="2400" b="1" dirty="0"/>
              <a:t> </a:t>
            </a:r>
            <a:r>
              <a:rPr lang="es-ES_tradnl" sz="2400" dirty="0"/>
              <a:t>A </a:t>
            </a:r>
            <a:r>
              <a:rPr lang="es-ES_tradnl" sz="2400" dirty="0" err="1"/>
              <a:t>class</a:t>
            </a:r>
            <a:r>
              <a:rPr lang="es-ES_tradnl" sz="2400" dirty="0"/>
              <a:t> </a:t>
            </a:r>
            <a:r>
              <a:rPr lang="es-ES_tradnl" sz="2400" dirty="0" err="1"/>
              <a:t>with</a:t>
            </a:r>
            <a:r>
              <a:rPr lang="es-ES_tradnl" sz="2400" dirty="0"/>
              <a:t> </a:t>
            </a:r>
            <a:r>
              <a:rPr lang="es-ES_tradnl" sz="2400" dirty="0" err="1"/>
              <a:t>some</a:t>
            </a:r>
            <a:r>
              <a:rPr lang="es-ES_tradnl" sz="2400" dirty="0"/>
              <a:t> </a:t>
            </a:r>
            <a:r>
              <a:rPr lang="es-ES_tradnl" sz="2400" dirty="0" err="1"/>
              <a:t>existing</a:t>
            </a:r>
            <a:r>
              <a:rPr lang="es-ES_tradnl" sz="2400" dirty="0"/>
              <a:t>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 smtClean="0"/>
              <a:t>created</a:t>
            </a:r>
            <a:r>
              <a:rPr lang="es-ES_tradnl" sz="2400" dirty="0" smtClean="0"/>
              <a:t>.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585" y="2501013"/>
            <a:ext cx="7106913" cy="46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40480"/>
            <a:ext cx="9071640" cy="1384200"/>
          </a:xfrm>
        </p:spPr>
        <p:txBody>
          <a:bodyPr/>
          <a:lstStyle/>
          <a:p>
            <a:pPr lvl="0"/>
            <a:r>
              <a:rPr lang="es-ES"/>
              <a:t>Short introduction for a quick start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50153" y="1874045"/>
            <a:ext cx="93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_tradnl" sz="2400" dirty="0" smtClean="0"/>
              <a:t>To use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 smtClean="0"/>
              <a:t>windowBuilder</a:t>
            </a:r>
            <a:r>
              <a:rPr lang="es-ES_tradnl" sz="2400" dirty="0" smtClean="0"/>
              <a:t> </a:t>
            </a:r>
            <a:r>
              <a:rPr lang="es-ES_tradnl" sz="2400" dirty="0" err="1"/>
              <a:t>click</a:t>
            </a:r>
            <a:r>
              <a:rPr lang="es-ES_tradnl" sz="2400" dirty="0"/>
              <a:t> on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smtClean="0"/>
              <a:t>"</a:t>
            </a:r>
            <a:r>
              <a:rPr lang="es-ES_tradnl" sz="2400" dirty="0" err="1" smtClean="0"/>
              <a:t>Design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</a:t>
            </a:r>
            <a:r>
              <a:rPr lang="es-ES_tradnl" sz="2400" dirty="0" smtClean="0"/>
              <a:t>" </a:t>
            </a:r>
            <a:r>
              <a:rPr lang="es-ES_tradnl" sz="2400" dirty="0"/>
              <a:t>at </a:t>
            </a:r>
            <a:r>
              <a:rPr lang="es-ES_tradnl" sz="2400" dirty="0" err="1"/>
              <a:t>the</a:t>
            </a:r>
            <a:r>
              <a:rPr lang="es-ES_tradnl" sz="2400" dirty="0"/>
              <a:t> </a:t>
            </a:r>
            <a:r>
              <a:rPr lang="es-ES_tradnl" sz="2400" dirty="0" err="1"/>
              <a:t>bottom</a:t>
            </a:r>
            <a:r>
              <a:rPr lang="es-ES_tradnl" sz="2400" dirty="0"/>
              <a:t> of </a:t>
            </a:r>
            <a:r>
              <a:rPr lang="es-ES_tradnl" sz="2400" dirty="0" err="1"/>
              <a:t>the</a:t>
            </a:r>
            <a:r>
              <a:rPr lang="es-ES_tradnl" sz="2400" dirty="0"/>
              <a:t> editor</a:t>
            </a: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s-ES_tradnl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94" y="2474209"/>
            <a:ext cx="8177447" cy="443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determin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dnight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446</Words>
  <Application>Microsoft Macintosh PowerPoint</Application>
  <PresentationFormat>Personalizado</PresentationFormat>
  <Paragraphs>184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42" baseType="lpstr">
      <vt:lpstr>Calibri</vt:lpstr>
      <vt:lpstr>DejaVu Sans</vt:lpstr>
      <vt:lpstr>Droid Sans Fallback</vt:lpstr>
      <vt:lpstr>FreeSans</vt:lpstr>
      <vt:lpstr>Liberation Sans</vt:lpstr>
      <vt:lpstr>Liberation Serif</vt:lpstr>
      <vt:lpstr>Source Sans Pro</vt:lpstr>
      <vt:lpstr>Source Sans Pro Black</vt:lpstr>
      <vt:lpstr>Source Sans Pro Semibold</vt:lpstr>
      <vt:lpstr>StarSymbol</vt:lpstr>
      <vt:lpstr>源ノ角ゴシック Heavy</vt:lpstr>
      <vt:lpstr>Arial</vt:lpstr>
      <vt:lpstr>Predeterminado</vt:lpstr>
      <vt:lpstr>midnightblue</vt:lpstr>
      <vt:lpstr>WindowBuilder</vt:lpstr>
      <vt:lpstr>Index</vt:lpstr>
      <vt:lpstr>What is WindowBuilder?</vt:lpstr>
      <vt:lpstr>Installation</vt:lpstr>
      <vt:lpstr>Distribution of the window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Short introduction for a quick start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Features</vt:lpstr>
      <vt:lpstr>Wizards</vt:lpstr>
      <vt:lpstr>Bibliography</vt:lpstr>
      <vt:lpstr>END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WindowBuilder</dc:title>
  <cp:lastModifiedBy>Usuario de Microsoft Office</cp:lastModifiedBy>
  <cp:revision>24</cp:revision>
  <cp:lastPrinted>2017-04-24T10:25:07Z</cp:lastPrinted>
  <dcterms:created xsi:type="dcterms:W3CDTF">2017-04-20T21:45:20Z</dcterms:created>
  <dcterms:modified xsi:type="dcterms:W3CDTF">2017-04-26T22:47:33Z</dcterms:modified>
</cp:coreProperties>
</file>